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62" r:id="rId4"/>
    <p:sldId id="261" r:id="rId5"/>
    <p:sldId id="264" r:id="rId6"/>
    <p:sldId id="266" r:id="rId7"/>
    <p:sldId id="275" r:id="rId8"/>
    <p:sldId id="268" r:id="rId9"/>
    <p:sldId id="269" r:id="rId10"/>
    <p:sldId id="270" r:id="rId11"/>
    <p:sldId id="271" r:id="rId12"/>
    <p:sldId id="272" r:id="rId13"/>
    <p:sldId id="273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6B83-E989-4EA0-A0CB-78F191F9ABD9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2D2DD89-ABFD-44EB-B23F-0369540EE3D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6B83-E989-4EA0-A0CB-78F191F9ABD9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DD89-ABFD-44EB-B23F-0369540EE3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6B83-E989-4EA0-A0CB-78F191F9ABD9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DD89-ABFD-44EB-B23F-0369540EE3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6B83-E989-4EA0-A0CB-78F191F9ABD9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DD89-ABFD-44EB-B23F-0369540EE3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6B83-E989-4EA0-A0CB-78F191F9ABD9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DD89-ABFD-44EB-B23F-0369540EE3D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6B83-E989-4EA0-A0CB-78F191F9ABD9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DD89-ABFD-44EB-B23F-0369540EE3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6B83-E989-4EA0-A0CB-78F191F9ABD9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DD89-ABFD-44EB-B23F-0369540EE3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6B83-E989-4EA0-A0CB-78F191F9ABD9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DD89-ABFD-44EB-B23F-0369540EE3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6B83-E989-4EA0-A0CB-78F191F9ABD9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DD89-ABFD-44EB-B23F-0369540EE3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6B83-E989-4EA0-A0CB-78F191F9ABD9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DD89-ABFD-44EB-B23F-0369540EE3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6B83-E989-4EA0-A0CB-78F191F9ABD9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DD89-ABFD-44EB-B23F-0369540EE3D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59E6B83-E989-4EA0-A0CB-78F191F9ABD9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2D2DD89-ABFD-44EB-B23F-0369540EE3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572000"/>
            <a:ext cx="6553200" cy="6096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+mj-lt"/>
              </a:rPr>
              <a:t>James w. &amp; Frances </a:t>
            </a:r>
            <a:r>
              <a:rPr lang="en-US" dirty="0" smtClean="0">
                <a:latin typeface="+mj-lt"/>
              </a:rPr>
              <a:t>G. </a:t>
            </a:r>
            <a:r>
              <a:rPr lang="en-US" dirty="0" err="1" smtClean="0">
                <a:latin typeface="+mj-lt"/>
              </a:rPr>
              <a:t>McGlothlin</a:t>
            </a:r>
            <a:r>
              <a:rPr lang="en-US" dirty="0" smtClean="0">
                <a:latin typeface="+mj-lt"/>
              </a:rPr>
              <a:t> Medical Education Center</a:t>
            </a:r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116367"/>
          </a:xfrm>
        </p:spPr>
        <p:txBody>
          <a:bodyPr/>
          <a:lstStyle/>
          <a:p>
            <a:r>
              <a:rPr lang="en-US" sz="3200" dirty="0" smtClean="0"/>
              <a:t>TYPICAL member spot checks &amp; alternate systems design study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8494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smtClean="0"/>
              <a:t>Alternate system Design study</a:t>
            </a:r>
            <a:endParaRPr lang="en-US" sz="3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Overviews &amp;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368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Non-composite steel with bar joists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Summary:	</a:t>
            </a:r>
          </a:p>
          <a:p>
            <a:pPr lvl="1"/>
            <a:r>
              <a:rPr lang="en-US" dirty="0"/>
              <a:t>Slab – </a:t>
            </a:r>
            <a:r>
              <a:rPr lang="en-US" dirty="0" smtClean="0"/>
              <a:t>1.0C24 deck + 2 ½” NW concrete (total depth=3 ½”)</a:t>
            </a:r>
            <a:endParaRPr lang="en-US" dirty="0"/>
          </a:p>
          <a:p>
            <a:pPr lvl="1"/>
            <a:r>
              <a:rPr lang="en-US" dirty="0" smtClean="0"/>
              <a:t>Bar Joists – 24K9 @ 4’- 0”</a:t>
            </a:r>
          </a:p>
          <a:p>
            <a:pPr lvl="1"/>
            <a:r>
              <a:rPr lang="en-US" dirty="0" smtClean="0"/>
              <a:t>Girders </a:t>
            </a:r>
            <a:r>
              <a:rPr lang="en-US" dirty="0"/>
              <a:t>– </a:t>
            </a:r>
            <a:r>
              <a:rPr lang="en-US" dirty="0" smtClean="0"/>
              <a:t>W24 x 146</a:t>
            </a:r>
            <a:endParaRPr lang="en-US" dirty="0"/>
          </a:p>
          <a:p>
            <a:r>
              <a:rPr lang="en-US" dirty="0"/>
              <a:t>Bay Size:		</a:t>
            </a:r>
            <a:r>
              <a:rPr lang="en-US" sz="2000" dirty="0"/>
              <a:t>30’ x </a:t>
            </a:r>
            <a:r>
              <a:rPr lang="en-US" sz="2000" dirty="0" smtClean="0"/>
              <a:t>4o</a:t>
            </a:r>
            <a:r>
              <a:rPr lang="en-US" sz="2000" dirty="0"/>
              <a:t>’</a:t>
            </a:r>
          </a:p>
          <a:p>
            <a:r>
              <a:rPr lang="en-US" dirty="0"/>
              <a:t>Potential Cost: </a:t>
            </a:r>
            <a:r>
              <a:rPr lang="en-US" sz="2000" dirty="0"/>
              <a:t>	Moderate (</a:t>
            </a:r>
            <a:r>
              <a:rPr lang="en-US" sz="2000" dirty="0" smtClean="0"/>
              <a:t>16 </a:t>
            </a:r>
            <a:r>
              <a:rPr lang="en-US" sz="2000" dirty="0"/>
              <a:t>to </a:t>
            </a:r>
            <a:r>
              <a:rPr lang="en-US" sz="2000" dirty="0" smtClean="0"/>
              <a:t>20 </a:t>
            </a:r>
            <a:r>
              <a:rPr lang="en-US" sz="2000" dirty="0"/>
              <a:t>$/</a:t>
            </a:r>
            <a:r>
              <a:rPr lang="en-US" sz="2000" dirty="0" err="1"/>
              <a:t>sf</a:t>
            </a:r>
            <a:r>
              <a:rPr lang="en-US" sz="2000" dirty="0"/>
              <a:t>)</a:t>
            </a:r>
          </a:p>
          <a:p>
            <a:r>
              <a:rPr lang="en-US" dirty="0"/>
              <a:t>Lateral System:	</a:t>
            </a:r>
            <a:r>
              <a:rPr lang="en-US" sz="2000" dirty="0" smtClean="0"/>
              <a:t>N/A</a:t>
            </a:r>
            <a:endParaRPr lang="en-US" sz="2000" dirty="0"/>
          </a:p>
          <a:p>
            <a:r>
              <a:rPr lang="en-US" dirty="0"/>
              <a:t>Schedule Impact:	</a:t>
            </a:r>
            <a:r>
              <a:rPr lang="en-US" sz="2000" dirty="0" smtClean="0"/>
              <a:t>Increased (longer lead time)</a:t>
            </a:r>
            <a:endParaRPr lang="en-US" sz="2000" dirty="0"/>
          </a:p>
          <a:p>
            <a:r>
              <a:rPr lang="en-US" dirty="0"/>
              <a:t>Constructability:	</a:t>
            </a:r>
            <a:r>
              <a:rPr lang="en-US" sz="2000" dirty="0" smtClean="0"/>
              <a:t>Easy</a:t>
            </a:r>
            <a:endParaRPr lang="en-US" sz="2000" dirty="0"/>
          </a:p>
          <a:p>
            <a:r>
              <a:rPr lang="en-US" dirty="0"/>
              <a:t>Viable Option?	</a:t>
            </a:r>
            <a:r>
              <a:rPr lang="en-US" sz="2000" dirty="0" smtClean="0"/>
              <a:t>Possible</a:t>
            </a:r>
            <a:endParaRPr lang="en-US" sz="20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04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Pre-cast concrete planks on structural steel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Summary:	</a:t>
            </a:r>
          </a:p>
          <a:p>
            <a:pPr lvl="1"/>
            <a:r>
              <a:rPr lang="en-US" dirty="0"/>
              <a:t>Slab – </a:t>
            </a:r>
            <a:r>
              <a:rPr lang="en-US" dirty="0" smtClean="0"/>
              <a:t>8” x 4’ </a:t>
            </a:r>
            <a:r>
              <a:rPr lang="en-US" dirty="0" err="1" smtClean="0"/>
              <a:t>hollowcore</a:t>
            </a:r>
            <a:r>
              <a:rPr lang="en-US" dirty="0" smtClean="0"/>
              <a:t> pre-stressed planks + 2” NW concrete</a:t>
            </a:r>
            <a:endParaRPr lang="en-US" dirty="0"/>
          </a:p>
          <a:p>
            <a:pPr lvl="1"/>
            <a:r>
              <a:rPr lang="en-US" dirty="0"/>
              <a:t>Beams – </a:t>
            </a:r>
            <a:r>
              <a:rPr lang="en-US" dirty="0" smtClean="0"/>
              <a:t>W21 x 44</a:t>
            </a:r>
            <a:endParaRPr lang="en-US" dirty="0"/>
          </a:p>
          <a:p>
            <a:pPr lvl="1"/>
            <a:r>
              <a:rPr lang="en-US" dirty="0"/>
              <a:t>Girders – </a:t>
            </a:r>
            <a:r>
              <a:rPr lang="en-US" dirty="0" smtClean="0"/>
              <a:t>W33 x 130</a:t>
            </a:r>
            <a:endParaRPr lang="en-US" dirty="0"/>
          </a:p>
          <a:p>
            <a:r>
              <a:rPr lang="en-US" dirty="0"/>
              <a:t>Bay Size:		</a:t>
            </a:r>
            <a:r>
              <a:rPr lang="en-US" sz="2000" dirty="0"/>
              <a:t>30’ x </a:t>
            </a:r>
            <a:r>
              <a:rPr lang="en-US" sz="2000" dirty="0" smtClean="0"/>
              <a:t>40’</a:t>
            </a:r>
            <a:endParaRPr lang="en-US" sz="2000" dirty="0"/>
          </a:p>
          <a:p>
            <a:r>
              <a:rPr lang="en-US" dirty="0"/>
              <a:t>Potential Cost: </a:t>
            </a:r>
            <a:r>
              <a:rPr lang="en-US" sz="2000" dirty="0"/>
              <a:t>	</a:t>
            </a:r>
            <a:r>
              <a:rPr lang="en-US" sz="2000" dirty="0" smtClean="0"/>
              <a:t>High ( &gt; 22 $/</a:t>
            </a:r>
            <a:r>
              <a:rPr lang="en-US" sz="2000" dirty="0" err="1" smtClean="0"/>
              <a:t>sf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US" dirty="0"/>
              <a:t>Lateral System:	</a:t>
            </a:r>
            <a:r>
              <a:rPr lang="en-US" sz="2000" dirty="0" smtClean="0"/>
              <a:t>N/A</a:t>
            </a:r>
            <a:endParaRPr lang="en-US" sz="2000" dirty="0"/>
          </a:p>
          <a:p>
            <a:r>
              <a:rPr lang="en-US" dirty="0"/>
              <a:t>Schedule Impact:	</a:t>
            </a:r>
            <a:r>
              <a:rPr lang="en-US" sz="2000" dirty="0"/>
              <a:t>Increased </a:t>
            </a:r>
            <a:r>
              <a:rPr lang="en-US" sz="2000" dirty="0" smtClean="0"/>
              <a:t>(requires more coordination)</a:t>
            </a:r>
            <a:endParaRPr lang="en-US" sz="2000" dirty="0"/>
          </a:p>
          <a:p>
            <a:r>
              <a:rPr lang="en-US" dirty="0"/>
              <a:t>Constructability:	</a:t>
            </a:r>
            <a:r>
              <a:rPr lang="en-US" sz="2000" dirty="0" smtClean="0"/>
              <a:t>Easy</a:t>
            </a:r>
            <a:endParaRPr lang="en-US" sz="2000" dirty="0"/>
          </a:p>
          <a:p>
            <a:r>
              <a:rPr lang="en-US" dirty="0"/>
              <a:t>Viable Option?	</a:t>
            </a:r>
            <a:r>
              <a:rPr lang="en-US" sz="2000" dirty="0"/>
              <a:t>Not Likely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495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One-way reinforced slab with beams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Summary:	</a:t>
            </a:r>
            <a:endParaRPr lang="en-US" dirty="0" smtClean="0"/>
          </a:p>
          <a:p>
            <a:pPr lvl="1"/>
            <a:r>
              <a:rPr lang="en-US" dirty="0" smtClean="0"/>
              <a:t>Slab – 5” thick – #4 bars @ 12” </a:t>
            </a:r>
            <a:r>
              <a:rPr lang="en-US" dirty="0" err="1" smtClean="0"/>
              <a:t>o.c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Beams – 12” x 21” – (4)#8 bars [top] + (3)#8 bars [bottom]</a:t>
            </a:r>
          </a:p>
          <a:p>
            <a:pPr lvl="1"/>
            <a:r>
              <a:rPr lang="en-US" dirty="0" smtClean="0"/>
              <a:t>Girders – 12” x 14” – (4)#6 bars [top] + (3)#6 bars [bottom]</a:t>
            </a:r>
            <a:endParaRPr lang="en-US" dirty="0"/>
          </a:p>
          <a:p>
            <a:r>
              <a:rPr lang="en-US" dirty="0" smtClean="0"/>
              <a:t>Bay Size:		</a:t>
            </a:r>
            <a:r>
              <a:rPr lang="en-US" sz="2000" dirty="0" smtClean="0"/>
              <a:t>30’ x 2o’</a:t>
            </a:r>
            <a:endParaRPr lang="en-US" sz="2000" dirty="0"/>
          </a:p>
          <a:p>
            <a:r>
              <a:rPr lang="en-US" dirty="0" smtClean="0"/>
              <a:t>Potential Cost: </a:t>
            </a:r>
            <a:r>
              <a:rPr lang="en-US" sz="2000" dirty="0" smtClean="0"/>
              <a:t>	Moderate (15 to 18 $/</a:t>
            </a:r>
            <a:r>
              <a:rPr lang="en-US" sz="2000" dirty="0" err="1" smtClean="0"/>
              <a:t>sf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US" dirty="0" smtClean="0"/>
              <a:t>Lateral </a:t>
            </a:r>
            <a:r>
              <a:rPr lang="en-US" dirty="0"/>
              <a:t>System</a:t>
            </a:r>
            <a:r>
              <a:rPr lang="en-US" dirty="0" smtClean="0"/>
              <a:t>:	</a:t>
            </a:r>
            <a:r>
              <a:rPr lang="en-US" sz="2000" dirty="0" smtClean="0"/>
              <a:t>Change to Shear Walls</a:t>
            </a:r>
            <a:endParaRPr lang="en-US" sz="2000" dirty="0"/>
          </a:p>
          <a:p>
            <a:r>
              <a:rPr lang="en-US" dirty="0"/>
              <a:t>Schedule </a:t>
            </a:r>
            <a:r>
              <a:rPr lang="en-US" dirty="0" smtClean="0"/>
              <a:t>Impact:	</a:t>
            </a:r>
            <a:r>
              <a:rPr lang="en-US" sz="2000" dirty="0" smtClean="0"/>
              <a:t>Increased (formwork/curing time)</a:t>
            </a:r>
            <a:endParaRPr lang="en-US" sz="2000" dirty="0"/>
          </a:p>
          <a:p>
            <a:r>
              <a:rPr lang="en-US" dirty="0"/>
              <a:t>Constructability</a:t>
            </a:r>
            <a:r>
              <a:rPr lang="en-US" dirty="0" smtClean="0"/>
              <a:t>:	</a:t>
            </a:r>
            <a:r>
              <a:rPr lang="en-US" sz="2000" dirty="0" smtClean="0"/>
              <a:t>Moderate</a:t>
            </a:r>
            <a:endParaRPr lang="en-US" sz="2000" dirty="0"/>
          </a:p>
          <a:p>
            <a:r>
              <a:rPr lang="en-US" dirty="0"/>
              <a:t>Viable Option</a:t>
            </a:r>
            <a:r>
              <a:rPr lang="en-US" dirty="0" smtClean="0"/>
              <a:t>?	</a:t>
            </a:r>
            <a:r>
              <a:rPr lang="en-US" sz="2000" dirty="0" smtClean="0"/>
              <a:t>Not Likely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480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383282"/>
              </p:ext>
            </p:extLst>
          </p:nvPr>
        </p:nvGraphicFramePr>
        <p:xfrm>
          <a:off x="152400" y="116840"/>
          <a:ext cx="8839200" cy="650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554480"/>
                <a:gridCol w="1767840"/>
                <a:gridCol w="1767840"/>
                <a:gridCol w="176784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Considerations</a:t>
                      </a:r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Systems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Existing – Composite</a:t>
                      </a:r>
                      <a:r>
                        <a:rPr lang="en-US" sz="1400" b="0" baseline="0" dirty="0" smtClean="0"/>
                        <a:t> Deck + Beams/Girders</a:t>
                      </a:r>
                      <a:endParaRPr lang="en-US" sz="14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Non-Composite Deck +</a:t>
                      </a:r>
                      <a:r>
                        <a:rPr lang="en-US" sz="1400" b="0" baseline="0" dirty="0" smtClean="0"/>
                        <a:t> Bar Joists/Girder</a:t>
                      </a:r>
                      <a:endParaRPr lang="en-US" sz="14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Pre-Cast Concrete Planks on Structural Steel</a:t>
                      </a:r>
                      <a:endParaRPr lang="en-US" sz="14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One-Way Reinforced</a:t>
                      </a:r>
                      <a:r>
                        <a:rPr lang="en-US" sz="1400" b="0" baseline="0" dirty="0" smtClean="0"/>
                        <a:t> Slab with Beams</a:t>
                      </a:r>
                      <a:endParaRPr lang="en-US" sz="14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52 </a:t>
                      </a:r>
                      <a:r>
                        <a:rPr lang="en-US" sz="1600" b="0" dirty="0" err="1" smtClean="0"/>
                        <a:t>psf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54</a:t>
                      </a:r>
                      <a:r>
                        <a:rPr lang="en-US" sz="1600" b="0" baseline="0" dirty="0" smtClean="0"/>
                        <a:t> </a:t>
                      </a:r>
                      <a:r>
                        <a:rPr lang="en-US" sz="1600" b="0" baseline="0" dirty="0" err="1" smtClean="0"/>
                        <a:t>psf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64.5 </a:t>
                      </a:r>
                      <a:r>
                        <a:rPr lang="en-US" sz="1600" b="0" dirty="0" err="1" smtClean="0"/>
                        <a:t>psf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110 </a:t>
                      </a:r>
                      <a:r>
                        <a:rPr lang="en-US" sz="1600" b="0" dirty="0" err="1" smtClean="0"/>
                        <a:t>psf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Depth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27</a:t>
                      </a:r>
                      <a:r>
                        <a:rPr lang="en-US" sz="1600" b="0" baseline="0" dirty="0" smtClean="0"/>
                        <a:t>”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28”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43”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26”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Cost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Moderate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Moderate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High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Moderate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Bay Size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30’ x 4o’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30’ x 40’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30’ x 40’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30’ x 20’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Floor-to-Floor </a:t>
                      </a:r>
                      <a:r>
                        <a:rPr lang="en-US" sz="1400" b="1" dirty="0" err="1" smtClean="0"/>
                        <a:t>Ht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---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Decreased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Decreased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Increased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Fire Rating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 </a:t>
                      </a:r>
                      <a:r>
                        <a:rPr lang="en-US" sz="1600" b="0" dirty="0" err="1" smtClean="0"/>
                        <a:t>hr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 </a:t>
                      </a:r>
                      <a:r>
                        <a:rPr lang="en-US" sz="1600" b="0" dirty="0" err="1" smtClean="0"/>
                        <a:t>hr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 </a:t>
                      </a:r>
                      <a:r>
                        <a:rPr lang="en-US" sz="1600" b="0" dirty="0" err="1" smtClean="0"/>
                        <a:t>hr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 </a:t>
                      </a:r>
                      <a:r>
                        <a:rPr lang="en-US" sz="1600" b="0" dirty="0" err="1" smtClean="0"/>
                        <a:t>hr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Lateral</a:t>
                      </a:r>
                      <a:r>
                        <a:rPr lang="en-US" sz="1400" b="1" baseline="0" dirty="0" smtClean="0"/>
                        <a:t> Impact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---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None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None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Shear</a:t>
                      </a:r>
                      <a:r>
                        <a:rPr lang="en-US" sz="1600" b="0" baseline="0" dirty="0" smtClean="0"/>
                        <a:t> Walls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Foundation Impact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---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None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None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Increased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Schedule Impact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---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Increased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Increased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Increased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Constructability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Moderate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Easy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Easy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Moderate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Deflection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0.85”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1.04”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0.98”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Meets</a:t>
                      </a:r>
                      <a:r>
                        <a:rPr lang="en-US" sz="1600" b="0" baseline="0" dirty="0" smtClean="0"/>
                        <a:t> ACI 318-11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Vibration Control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Fair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Fair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Moderate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Best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Possible or 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---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Possible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Not</a:t>
                      </a:r>
                      <a:r>
                        <a:rPr lang="en-US" sz="1600" b="0" baseline="0" dirty="0" smtClean="0"/>
                        <a:t> Likely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Not Likely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Reasoning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---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---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Depth + Cost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Bay</a:t>
                      </a:r>
                      <a:r>
                        <a:rPr lang="en-US" sz="1600" b="0" baseline="0" dirty="0" smtClean="0"/>
                        <a:t> + </a:t>
                      </a:r>
                      <a:r>
                        <a:rPr lang="en-US" sz="1600" b="0" dirty="0" smtClean="0"/>
                        <a:t>Lateral + Foundation</a:t>
                      </a:r>
                      <a:endParaRPr lang="en-US" sz="16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2219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04" y="304800"/>
            <a:ext cx="3625763" cy="62483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581400" y="380999"/>
            <a:ext cx="5410200" cy="6248399"/>
          </a:xfrm>
        </p:spPr>
        <p:txBody>
          <a:bodyPr/>
          <a:lstStyle/>
          <a:p>
            <a:pPr marL="114300" indent="0" algn="ctr">
              <a:buNone/>
            </a:pPr>
            <a:r>
              <a:rPr lang="en-US" sz="2500" dirty="0" smtClean="0">
                <a:latin typeface="+mj-lt"/>
              </a:rPr>
              <a:t>James W. &amp; Frances </a:t>
            </a:r>
            <a:r>
              <a:rPr lang="en-US" sz="2500" dirty="0" smtClean="0">
                <a:latin typeface="+mj-lt"/>
              </a:rPr>
              <a:t>G. </a:t>
            </a:r>
            <a:r>
              <a:rPr lang="en-US" sz="2500" dirty="0" err="1" smtClean="0">
                <a:latin typeface="+mj-lt"/>
              </a:rPr>
              <a:t>McGlothlin</a:t>
            </a:r>
            <a:r>
              <a:rPr lang="en-US" sz="2500" dirty="0" smtClean="0">
                <a:latin typeface="+mj-lt"/>
              </a:rPr>
              <a:t> Medical Education Center</a:t>
            </a:r>
            <a:endParaRPr lang="en-US" sz="2000" dirty="0" smtClean="0"/>
          </a:p>
          <a:p>
            <a:pPr marL="114300" indent="0">
              <a:buNone/>
            </a:pPr>
            <a:endParaRPr lang="en-US" sz="2000" dirty="0" smtClean="0"/>
          </a:p>
          <a:p>
            <a:r>
              <a:rPr lang="en-US" sz="2000" dirty="0" smtClean="0"/>
              <a:t>Location:	</a:t>
            </a:r>
            <a:r>
              <a:rPr lang="en-US" sz="1600" dirty="0" smtClean="0"/>
              <a:t>Richmond, VA</a:t>
            </a:r>
          </a:p>
          <a:p>
            <a:r>
              <a:rPr lang="en-US" sz="2000" dirty="0" smtClean="0"/>
              <a:t>Owner:	</a:t>
            </a:r>
            <a:r>
              <a:rPr lang="en-US" sz="1600" dirty="0" smtClean="0"/>
              <a:t>Virginia Commonwealth University</a:t>
            </a:r>
          </a:p>
          <a:p>
            <a:r>
              <a:rPr lang="en-US" sz="2000" dirty="0" smtClean="0"/>
              <a:t>College:	</a:t>
            </a:r>
            <a:r>
              <a:rPr lang="en-US" sz="1600" dirty="0" smtClean="0"/>
              <a:t>School of Medicine</a:t>
            </a:r>
            <a:endParaRPr lang="en-US" sz="2000" dirty="0" smtClean="0"/>
          </a:p>
          <a:p>
            <a:r>
              <a:rPr lang="en-US" sz="2000" dirty="0" smtClean="0"/>
              <a:t>Type:	</a:t>
            </a:r>
            <a:r>
              <a:rPr lang="en-US" sz="1600" dirty="0" smtClean="0"/>
              <a:t>Multipurpose Education Facility</a:t>
            </a:r>
          </a:p>
          <a:p>
            <a:r>
              <a:rPr lang="en-US" sz="2000" dirty="0" smtClean="0"/>
              <a:t>Functions:	</a:t>
            </a:r>
            <a:r>
              <a:rPr lang="en-US" sz="1600" dirty="0" smtClean="0"/>
              <a:t>Administrative/Classrooms/Research</a:t>
            </a:r>
          </a:p>
          <a:p>
            <a:r>
              <a:rPr lang="en-US" sz="2000" dirty="0" smtClean="0"/>
              <a:t>Size:		</a:t>
            </a:r>
            <a:r>
              <a:rPr lang="en-US" sz="1600" dirty="0" smtClean="0"/>
              <a:t>220,000 GSF</a:t>
            </a:r>
          </a:p>
          <a:p>
            <a:r>
              <a:rPr lang="en-US" sz="2000" dirty="0" smtClean="0"/>
              <a:t>Height:	</a:t>
            </a:r>
            <a:r>
              <a:rPr lang="en-US" sz="1600" dirty="0" smtClean="0"/>
              <a:t>13 Stories (above ground)</a:t>
            </a:r>
          </a:p>
          <a:p>
            <a:r>
              <a:rPr lang="en-US" sz="2000" dirty="0" smtClean="0"/>
              <a:t>Schedule:	</a:t>
            </a:r>
            <a:r>
              <a:rPr lang="en-US" sz="1600" dirty="0" smtClean="0"/>
              <a:t>October 2009 to March 2013</a:t>
            </a:r>
          </a:p>
          <a:p>
            <a:r>
              <a:rPr lang="en-US" sz="2000" dirty="0" smtClean="0"/>
              <a:t>Cost:	</a:t>
            </a:r>
            <a:r>
              <a:rPr lang="en-US" sz="1600" dirty="0" smtClean="0"/>
              <a:t>$159 million</a:t>
            </a:r>
          </a:p>
          <a:p>
            <a:r>
              <a:rPr lang="en-US" sz="2000" dirty="0" smtClean="0"/>
              <a:t>LEED:	</a:t>
            </a:r>
            <a:r>
              <a:rPr lang="en-US" sz="1600" dirty="0" smtClean="0"/>
              <a:t>Designed for Silver Certification</a:t>
            </a:r>
            <a:r>
              <a:rPr lang="en-US" sz="2000" dirty="0" smtClean="0"/>
              <a:t>	</a:t>
            </a:r>
          </a:p>
          <a:p>
            <a:pPr marL="114300" indent="0" algn="ctr">
              <a:buNone/>
            </a:pPr>
            <a:endParaRPr lang="en-US" dirty="0"/>
          </a:p>
          <a:p>
            <a:pPr marL="11430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912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System Overview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1400" dirty="0" smtClean="0"/>
              <a:t>Foundation – Framing – floor – lateral – roof - bridge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36490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System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Foundation System – </a:t>
            </a:r>
          </a:p>
          <a:p>
            <a:pPr lvl="1"/>
            <a:r>
              <a:rPr lang="en-US" dirty="0" smtClean="0"/>
              <a:t>Drilled Piers of 3 Sizes</a:t>
            </a:r>
          </a:p>
          <a:p>
            <a:pPr lvl="2"/>
            <a:r>
              <a:rPr lang="en-US" dirty="0" smtClean="0"/>
              <a:t>≤ 450 k – straight shaft drilled piers</a:t>
            </a:r>
          </a:p>
          <a:p>
            <a:pPr lvl="2"/>
            <a:r>
              <a:rPr lang="en-US" dirty="0" smtClean="0"/>
              <a:t>730 k to 1640 k – single-belled caissons</a:t>
            </a:r>
          </a:p>
          <a:p>
            <a:pPr lvl="2"/>
            <a:r>
              <a:rPr lang="en-US" dirty="0" smtClean="0"/>
              <a:t>≥ 1640 k – double-belled caissons</a:t>
            </a:r>
          </a:p>
          <a:p>
            <a:pPr lvl="1"/>
            <a:r>
              <a:rPr lang="en-US" dirty="0" smtClean="0"/>
              <a:t>Caissons + Grade Beams over existing pile caps</a:t>
            </a:r>
          </a:p>
          <a:p>
            <a:pPr lvl="1"/>
            <a:endParaRPr lang="en-US" dirty="0"/>
          </a:p>
          <a:p>
            <a:r>
              <a:rPr lang="en-US" dirty="0" smtClean="0"/>
              <a:t>Floor/Framing Systems – </a:t>
            </a:r>
          </a:p>
          <a:p>
            <a:pPr lvl="1"/>
            <a:r>
              <a:rPr lang="en-US" dirty="0" smtClean="0"/>
              <a:t>Floors – composite concrete &amp; steel system</a:t>
            </a:r>
          </a:p>
          <a:p>
            <a:pPr lvl="1"/>
            <a:r>
              <a:rPr lang="en-US" dirty="0" smtClean="0"/>
              <a:t>Columns – range from W10 x 88 to W14 x 455</a:t>
            </a:r>
          </a:p>
          <a:p>
            <a:pPr lvl="1"/>
            <a:r>
              <a:rPr lang="en-US" dirty="0" smtClean="0"/>
              <a:t>Beams – composite system – typically W18 x 35 – 30’ lengths </a:t>
            </a:r>
          </a:p>
          <a:p>
            <a:pPr lvl="1"/>
            <a:r>
              <a:rPr lang="en-US" dirty="0" smtClean="0"/>
              <a:t>Girders – range in size based on bay</a:t>
            </a:r>
          </a:p>
        </p:txBody>
      </p:sp>
    </p:spTree>
    <p:extLst>
      <p:ext uri="{BB962C8B-B14F-4D97-AF65-F5344CB8AC3E}">
        <p14:creationId xmlns:p14="http://schemas.microsoft.com/office/powerpoint/2010/main" val="537901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system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 Bays – </a:t>
            </a:r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28" y="2209802"/>
            <a:ext cx="8443944" cy="44195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48000" y="2362200"/>
            <a:ext cx="1447800" cy="1905000"/>
          </a:xfrm>
          <a:prstGeom prst="rect">
            <a:avLst/>
          </a:prstGeom>
          <a:solidFill>
            <a:srgbClr val="FF000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12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system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Lateral System – 7 braced frames</a:t>
            </a:r>
          </a:p>
          <a:p>
            <a:pPr marL="411480" lvl="1" indent="0">
              <a:buNone/>
            </a:pPr>
            <a:endParaRPr lang="en-US" dirty="0"/>
          </a:p>
          <a:p>
            <a:pPr marL="411480" lvl="1" indent="0">
              <a:buNone/>
            </a:pPr>
            <a:endParaRPr lang="en-US" dirty="0" smtClean="0"/>
          </a:p>
          <a:p>
            <a:pPr marL="411480" lvl="1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203739"/>
            <a:ext cx="8382000" cy="4524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361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System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Roofing System –</a:t>
            </a:r>
          </a:p>
          <a:p>
            <a:pPr lvl="1"/>
            <a:r>
              <a:rPr lang="en-US" dirty="0" smtClean="0"/>
              <a:t>1 ½”, 18 gage wide-rib steel decking with EPDM</a:t>
            </a:r>
          </a:p>
          <a:p>
            <a:pPr lvl="1"/>
            <a:r>
              <a:rPr lang="en-US" dirty="0" smtClean="0"/>
              <a:t>Solar reflectance for LEED certification requirements</a:t>
            </a:r>
            <a:endParaRPr lang="en-US" dirty="0"/>
          </a:p>
          <a:p>
            <a:r>
              <a:rPr lang="en-US" dirty="0"/>
              <a:t>Bridge to Main Hospital –  </a:t>
            </a:r>
            <a:endParaRPr lang="en-US" dirty="0" smtClean="0"/>
          </a:p>
          <a:p>
            <a:pPr lvl="1"/>
            <a:r>
              <a:rPr lang="en-US" dirty="0" smtClean="0"/>
              <a:t>Connects 2</a:t>
            </a:r>
            <a:r>
              <a:rPr lang="en-US" baseline="30000" dirty="0" smtClean="0"/>
              <a:t>nd</a:t>
            </a:r>
            <a:r>
              <a:rPr lang="en-US" dirty="0" smtClean="0"/>
              <a:t> Floor to 1</a:t>
            </a:r>
            <a:r>
              <a:rPr lang="en-US" baseline="30000" dirty="0" smtClean="0"/>
              <a:t>st</a:t>
            </a:r>
            <a:r>
              <a:rPr lang="en-US" dirty="0" smtClean="0"/>
              <a:t> Floor of Main Hospital</a:t>
            </a:r>
          </a:p>
          <a:p>
            <a:pPr lvl="1"/>
            <a:r>
              <a:rPr lang="en-US" dirty="0" smtClean="0"/>
              <a:t>Travels across major intersection</a:t>
            </a:r>
          </a:p>
          <a:p>
            <a:pPr lvl="1"/>
            <a:r>
              <a:rPr lang="en-US" dirty="0" smtClean="0"/>
              <a:t>About 65’ long &amp; 14’ – 6” high</a:t>
            </a:r>
          </a:p>
          <a:p>
            <a:pPr lvl="1"/>
            <a:r>
              <a:rPr lang="en-US" dirty="0" smtClean="0"/>
              <a:t>Slab-on-Deck + HSS Steel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25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Member spot checks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Gravity Loads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417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member Spot checks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322342"/>
              </p:ext>
            </p:extLst>
          </p:nvPr>
        </p:nvGraphicFramePr>
        <p:xfrm>
          <a:off x="228600" y="1828800"/>
          <a:ext cx="86868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066800"/>
                <a:gridCol w="33528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Member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Spot Check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Actual</a:t>
                      </a: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Slab/Deck</a:t>
                      </a:r>
                      <a:endParaRPr lang="en-US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3VLI19</a:t>
                      </a:r>
                      <a:r>
                        <a:rPr lang="en-US" sz="1600" b="0" baseline="0" dirty="0" smtClean="0"/>
                        <a:t> deck + 3 ¼” LTWT </a:t>
                      </a:r>
                      <a:r>
                        <a:rPr lang="en-US" sz="1600" b="0" baseline="0" dirty="0" err="1" smtClean="0"/>
                        <a:t>conc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3VLI20 deck + 3 ½” LTWT </a:t>
                      </a:r>
                      <a:r>
                        <a:rPr lang="en-US" sz="1400" b="0" dirty="0" err="1" smtClean="0"/>
                        <a:t>conc</a:t>
                      </a:r>
                      <a:endParaRPr lang="en-US" sz="1400" b="0" dirty="0"/>
                    </a:p>
                  </a:txBody>
                  <a:tcPr anchor="ctr"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400" b="1" dirty="0" smtClean="0"/>
                        <a:t>Beams</a:t>
                      </a:r>
                      <a:endParaRPr lang="en-US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W18 x 35 [16</a:t>
                      </a:r>
                      <a:r>
                        <a:rPr lang="en-US" sz="1400" b="0" baseline="0" dirty="0" smtClean="0"/>
                        <a:t> studs] (Floors 4 to 12)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W18 x 35 [16 studs] (Floors 4</a:t>
                      </a:r>
                      <a:r>
                        <a:rPr lang="en-US" sz="1400" b="0" baseline="0" dirty="0" smtClean="0"/>
                        <a:t> to 12)</a:t>
                      </a:r>
                      <a:endParaRPr lang="en-US" sz="1400" b="0" dirty="0"/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Girders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“Short”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W21 x 44 [20 studs]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W18 x 65 [6 studs]</a:t>
                      </a:r>
                      <a:endParaRPr lang="en-US" sz="1400" b="0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“Long”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W24 x 76 [34 studs]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W18</a:t>
                      </a:r>
                      <a:r>
                        <a:rPr lang="en-US" sz="1400" b="0" baseline="0" dirty="0" smtClean="0"/>
                        <a:t> x 211 [36 studs]</a:t>
                      </a:r>
                      <a:endParaRPr lang="en-US" sz="1400" b="0" dirty="0"/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1400" b="1" dirty="0" smtClean="0"/>
                        <a:t>Columns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Interior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W14</a:t>
                      </a:r>
                      <a:r>
                        <a:rPr lang="en-US" sz="1400" b="0" baseline="0" dirty="0" smtClean="0"/>
                        <a:t> x 132 – braced @ 20’ – 0”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W14</a:t>
                      </a:r>
                      <a:r>
                        <a:rPr lang="en-US" sz="1400" b="0" baseline="0" dirty="0" smtClean="0"/>
                        <a:t> x 145 – braced @ 28’ – 0”</a:t>
                      </a:r>
                      <a:endParaRPr lang="en-US" sz="1400" b="0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Exterior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W14 x 283 – braced @ 40’ – 0”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W14 x 398 – braced @ 36’ –</a:t>
                      </a:r>
                      <a:r>
                        <a:rPr lang="en-US" sz="1400" b="0" baseline="0" dirty="0" smtClean="0"/>
                        <a:t> 0”</a:t>
                      </a:r>
                      <a:endParaRPr lang="en-US" sz="1400" b="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1005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113</TotalTime>
  <Words>511</Words>
  <Application>Microsoft Office PowerPoint</Application>
  <PresentationFormat>On-screen Show (4:3)</PresentationFormat>
  <Paragraphs>182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Apothecary</vt:lpstr>
      <vt:lpstr>TYPICAL member spot checks &amp; alternate systems design study</vt:lpstr>
      <vt:lpstr>PowerPoint Presentation</vt:lpstr>
      <vt:lpstr>Structural System Overview</vt:lpstr>
      <vt:lpstr>Structural System overview</vt:lpstr>
      <vt:lpstr>Structural system overview</vt:lpstr>
      <vt:lpstr>Structural system overview</vt:lpstr>
      <vt:lpstr>Structural System Overview</vt:lpstr>
      <vt:lpstr>Typical Member spot checks</vt:lpstr>
      <vt:lpstr>Typical member Spot checks</vt:lpstr>
      <vt:lpstr>Alternate system Design study</vt:lpstr>
      <vt:lpstr>Non-composite steel with bar joists</vt:lpstr>
      <vt:lpstr>Pre-cast concrete planks on structural steel</vt:lpstr>
      <vt:lpstr>One-way reinforced slab with beams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TYPICAL member spot checks &amp; alternate systems design study</dc:title>
  <dc:creator>PSUAE</dc:creator>
  <cp:lastModifiedBy>PSUAE</cp:lastModifiedBy>
  <cp:revision>21</cp:revision>
  <dcterms:created xsi:type="dcterms:W3CDTF">2013-10-18T00:12:38Z</dcterms:created>
  <dcterms:modified xsi:type="dcterms:W3CDTF">2014-03-31T18:17:34Z</dcterms:modified>
</cp:coreProperties>
</file>